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60" r:id="rId3"/>
    <p:sldId id="261" r:id="rId4"/>
    <p:sldId id="257" r:id="rId5"/>
    <p:sldId id="262" r:id="rId6"/>
    <p:sldId id="259" r:id="rId7"/>
    <p:sldId id="263" r:id="rId8"/>
    <p:sldId id="264" r:id="rId9"/>
    <p:sldId id="265" r:id="rId10"/>
    <p:sldId id="266" r:id="rId1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10143B-31A7-D506-B784-5313E946E45E}" v="223" dt="2022-11-17T16:50:27.1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8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32A93-18E9-46F6-8542-EFCE3EF01C28}" type="datetimeFigureOut">
              <a:rPr lang="fr-FR" smtClean="0"/>
              <a:t>19/11/2022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50DF-717F-47E0-A926-F6727F816A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4590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32A93-18E9-46F6-8542-EFCE3EF01C28}" type="datetimeFigureOut">
              <a:rPr lang="fr-FR" smtClean="0"/>
              <a:t>19/11/2022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50DF-717F-47E0-A926-F6727F816A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5450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32A93-18E9-46F6-8542-EFCE3EF01C28}" type="datetimeFigureOut">
              <a:rPr lang="fr-FR" smtClean="0"/>
              <a:t>19/11/2022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50DF-717F-47E0-A926-F6727F816A9A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7729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32A93-18E9-46F6-8542-EFCE3EF01C28}" type="datetimeFigureOut">
              <a:rPr lang="fr-FR" smtClean="0"/>
              <a:t>19/11/2022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50DF-717F-47E0-A926-F6727F816A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4423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32A93-18E9-46F6-8542-EFCE3EF01C28}" type="datetimeFigureOut">
              <a:rPr lang="fr-FR" smtClean="0"/>
              <a:t>19/11/2022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50DF-717F-47E0-A926-F6727F816A9A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56777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32A93-18E9-46F6-8542-EFCE3EF01C28}" type="datetimeFigureOut">
              <a:rPr lang="fr-FR" smtClean="0"/>
              <a:t>19/11/2022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50DF-717F-47E0-A926-F6727F816A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44870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32A93-18E9-46F6-8542-EFCE3EF01C28}" type="datetimeFigureOut">
              <a:rPr lang="fr-FR" smtClean="0"/>
              <a:t>19/11/2022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50DF-717F-47E0-A926-F6727F816A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36311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32A93-18E9-46F6-8542-EFCE3EF01C28}" type="datetimeFigureOut">
              <a:rPr lang="fr-FR" smtClean="0"/>
              <a:t>19/11/2022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50DF-717F-47E0-A926-F6727F816A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8957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32A93-18E9-46F6-8542-EFCE3EF01C28}" type="datetimeFigureOut">
              <a:rPr lang="fr-FR" smtClean="0"/>
              <a:t>19/11/2022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50DF-717F-47E0-A926-F6727F816A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8853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32A93-18E9-46F6-8542-EFCE3EF01C28}" type="datetimeFigureOut">
              <a:rPr lang="fr-FR" smtClean="0"/>
              <a:t>19/11/2022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50DF-717F-47E0-A926-F6727F816A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4102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32A93-18E9-46F6-8542-EFCE3EF01C28}" type="datetimeFigureOut">
              <a:rPr lang="fr-FR" smtClean="0"/>
              <a:t>19/11/2022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50DF-717F-47E0-A926-F6727F816A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5723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32A93-18E9-46F6-8542-EFCE3EF01C28}" type="datetimeFigureOut">
              <a:rPr lang="fr-FR" smtClean="0"/>
              <a:t>19/11/2022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50DF-717F-47E0-A926-F6727F816A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4283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32A93-18E9-46F6-8542-EFCE3EF01C28}" type="datetimeFigureOut">
              <a:rPr lang="fr-FR" smtClean="0"/>
              <a:t>19/11/2022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50DF-717F-47E0-A926-F6727F816A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3291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32A93-18E9-46F6-8542-EFCE3EF01C28}" type="datetimeFigureOut">
              <a:rPr lang="fr-FR" smtClean="0"/>
              <a:t>19/11/2022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50DF-717F-47E0-A926-F6727F816A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514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32A93-18E9-46F6-8542-EFCE3EF01C28}" type="datetimeFigureOut">
              <a:rPr lang="fr-FR" smtClean="0"/>
              <a:t>19/11/2022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50DF-717F-47E0-A926-F6727F816A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4092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50DF-717F-47E0-A926-F6727F816A9A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32A93-18E9-46F6-8542-EFCE3EF01C28}" type="datetimeFigureOut">
              <a:rPr lang="fr-FR" smtClean="0"/>
              <a:t>19/11/2022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1419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32A93-18E9-46F6-8542-EFCE3EF01C28}" type="datetimeFigureOut">
              <a:rPr lang="fr-FR" smtClean="0"/>
              <a:t>19/11/2022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03C50DF-717F-47E0-A926-F6727F816A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822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Image 3" descr="Fichier:LogoFFESSM.gif">
            <a:extLst>
              <a:ext uri="{FF2B5EF4-FFF2-40B4-BE49-F238E27FC236}">
                <a16:creationId xmlns:a16="http://schemas.microsoft.com/office/drawing/2014/main" id="{06B6492E-85EA-1908-5BF6-AABC7DA0FE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716" y="1123351"/>
            <a:ext cx="1962107" cy="1962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Image 1">
            <a:extLst>
              <a:ext uri="{FF2B5EF4-FFF2-40B4-BE49-F238E27FC236}">
                <a16:creationId xmlns:a16="http://schemas.microsoft.com/office/drawing/2014/main" id="{D95605D1-CEAB-8A9B-874F-F74D3D7EEE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4351" y="1123351"/>
            <a:ext cx="1398567" cy="1757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2">
            <a:extLst>
              <a:ext uri="{FF2B5EF4-FFF2-40B4-BE49-F238E27FC236}">
                <a16:creationId xmlns:a16="http://schemas.microsoft.com/office/drawing/2014/main" id="{24373C85-CE92-CA96-4E37-5A90C1F939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FE3158F1-2F74-2F08-886F-87723CD8C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A05D5E02-2C7E-FD99-119B-B20C8590EF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972" y="3751610"/>
            <a:ext cx="8295703" cy="156966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Dans le cadre du dispositif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« 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sciences et nage avec palmes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 »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, la FFESSM et le pôle recherche du Campus Sport Bretagne souhaitent engager un accompagnement scientifique et technique porté sur la haute performance. 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2187EE7-A412-2CDD-51F8-3E46B3F31A9A}"/>
              </a:ext>
            </a:extLst>
          </p:cNvPr>
          <p:cNvSpPr txBox="1"/>
          <p:nvPr/>
        </p:nvSpPr>
        <p:spPr>
          <a:xfrm>
            <a:off x="8064347" y="6354671"/>
            <a:ext cx="3910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Colloque INSEP / FFESSM – 19/11/22</a:t>
            </a:r>
          </a:p>
        </p:txBody>
      </p:sp>
    </p:spTree>
    <p:extLst>
      <p:ext uri="{BB962C8B-B14F-4D97-AF65-F5344CB8AC3E}">
        <p14:creationId xmlns:p14="http://schemas.microsoft.com/office/powerpoint/2010/main" val="2015765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444789-D790-446F-90AC-144CAE70F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548063"/>
          </a:xfrm>
        </p:spPr>
        <p:txBody>
          <a:bodyPr>
            <a:normAutofit fontScale="90000"/>
          </a:bodyPr>
          <a:lstStyle/>
          <a:p>
            <a:r>
              <a:rPr lang="fr-FR" b="1" u="sng" dirty="0">
                <a:solidFill>
                  <a:srgbClr val="00B0F0"/>
                </a:solidFill>
                <a:latin typeface="Tahoma"/>
                <a:ea typeface="Calibri"/>
                <a:cs typeface="Times New Roman"/>
              </a:rPr>
              <a:t>Autre piste : accompagnement pour une éco-palme innovante de fabrication française </a:t>
            </a:r>
            <a:b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499B8D9-1474-BF4F-419E-69AB80E00A6B}"/>
              </a:ext>
            </a:extLst>
          </p:cNvPr>
          <p:cNvSpPr txBox="1"/>
          <p:nvPr/>
        </p:nvSpPr>
        <p:spPr>
          <a:xfrm>
            <a:off x="8064347" y="6354671"/>
            <a:ext cx="3910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Colloque INSEP / FFESSM – 19/11/22</a:t>
            </a:r>
          </a:p>
        </p:txBody>
      </p:sp>
      <p:pic>
        <p:nvPicPr>
          <p:cNvPr id="19" name="Picture 19">
            <a:extLst>
              <a:ext uri="{FF2B5EF4-FFF2-40B4-BE49-F238E27FC236}">
                <a16:creationId xmlns:a16="http://schemas.microsoft.com/office/drawing/2014/main" id="{48C4F9E2-9308-9ADB-FAB7-C39837B05D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0808" y="2287369"/>
            <a:ext cx="11457509" cy="3212793"/>
          </a:xfrm>
        </p:spPr>
      </p:pic>
      <p:pic>
        <p:nvPicPr>
          <p:cNvPr id="20" name="Picture 20">
            <a:extLst>
              <a:ext uri="{FF2B5EF4-FFF2-40B4-BE49-F238E27FC236}">
                <a16:creationId xmlns:a16="http://schemas.microsoft.com/office/drawing/2014/main" id="{8849BE91-F922-769E-35EC-10C0D630B4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821" y="5887867"/>
            <a:ext cx="2743200" cy="830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860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6280969-F024-466D-A1DB-4F848C51DE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3FDD802-E6D8-4979-A1B9-BA705AE4D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DE509DD-4B76-45F0-8144-02F1D7E1AE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FEAEFD53-0220-48B1-9EA8-3EAE151E8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2E7FABD-916D-4FF9-B5F3-44E53AFD39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826F9772-AEFE-4C6D-82B6-1207069B86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ACFBF3A9-B76A-4B4B-B6D7-CA4651F5C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BF0FAA0A-B682-4A83-BDD8-BCE0AB41C2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7874A013-E5E2-4AE1-8E93-029A2B41EB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4355329E-E608-4F7A-B4EF-8FEF07D755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53D9BFDF-B250-44FF-9BD7-C204EFBFC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" name="Titre 4">
            <a:extLst>
              <a:ext uri="{FF2B5EF4-FFF2-40B4-BE49-F238E27FC236}">
                <a16:creationId xmlns:a16="http://schemas.microsoft.com/office/drawing/2014/main" id="{CC12FE8F-4215-74B9-F42E-D6D601D1BA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1170" y="278176"/>
            <a:ext cx="85966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</a:rPr>
              <a:t>Des questions techniques sans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réponses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</a:rPr>
              <a:t>.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L’inconfort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</a:rPr>
              <a:t> des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palm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eurs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</a:rPr>
              <a:t> et des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entraîneurs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demeurent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</a:rPr>
              <a:t> …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Graphique 3" descr="Badge point d’interrogation avec un remplissage uni">
            <a:extLst>
              <a:ext uri="{FF2B5EF4-FFF2-40B4-BE49-F238E27FC236}">
                <a16:creationId xmlns:a16="http://schemas.microsoft.com/office/drawing/2014/main" id="{2A69B191-C042-F480-F9BF-042BDA0DBC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4366" y="3048000"/>
            <a:ext cx="1483236" cy="1483236"/>
          </a:xfrm>
          <a:prstGeom prst="rect">
            <a:avLst/>
          </a:prstGeom>
        </p:spPr>
      </p:pic>
      <p:sp>
        <p:nvSpPr>
          <p:cNvPr id="3" name="Sous-titre 2">
            <a:extLst>
              <a:ext uri="{FF2B5EF4-FFF2-40B4-BE49-F238E27FC236}">
                <a16:creationId xmlns:a16="http://schemas.microsoft.com/office/drawing/2014/main" id="{A6CCECFF-2261-0C34-0C9B-605BB52AB5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2908" y="1599602"/>
            <a:ext cx="8174138" cy="4662263"/>
          </a:xfr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just">
              <a:lnSpc>
                <a:spcPct val="90000"/>
              </a:lnSpc>
              <a:buFont typeface="Wingdings 3" charset="2"/>
              <a:buChar char=""/>
              <a:tabLst>
                <a:tab pos="457200" algn="l"/>
              </a:tabLst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Améliorer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 </a:t>
            </a:r>
            <a:r>
              <a:rPr lang="en-US" dirty="0" err="1"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confort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la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monopalme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sans 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perte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d'efficacité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?</a:t>
            </a:r>
          </a:p>
          <a:p>
            <a:pPr marL="342900" lvl="0" indent="-342900" algn="just">
              <a:lnSpc>
                <a:spcPct val="90000"/>
              </a:lnSpc>
              <a:buFont typeface="Wingdings 3" charset="2"/>
              <a:buChar char=""/>
              <a:tabLst>
                <a:tab pos="457200" algn="l"/>
              </a:tabLst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lnSpc>
                <a:spcPct val="90000"/>
              </a:lnSpc>
              <a:buFont typeface="Wingdings 3" charset="2"/>
              <a:buChar char=""/>
              <a:tabLst>
                <a:tab pos="457200" algn="l"/>
              </a:tabLst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Réduire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les </a:t>
            </a:r>
            <a:r>
              <a:rPr lang="en-US" dirty="0" err="1"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contraintes</a:t>
            </a:r>
            <a:r>
              <a:rPr lang="en-US" dirty="0"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physiques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chausson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socle (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accidentogène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Existe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-t-il un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poids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idéal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marL="1257300" lvl="2" indent="-342900" algn="just">
              <a:lnSpc>
                <a:spcPct val="90000"/>
              </a:lnSpc>
              <a:buFont typeface="Wingdings 3" charset="2"/>
              <a:buChar char=""/>
              <a:tabLst>
                <a:tab pos="457200" algn="l"/>
              </a:tabLst>
            </a:pP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Problématique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bursite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 zone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inflammatoire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du dessus du pied. Comment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régler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problème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?</a:t>
            </a:r>
          </a:p>
          <a:p>
            <a:pPr lvl="2" algn="just">
              <a:lnSpc>
                <a:spcPct val="90000"/>
              </a:lnSpc>
              <a:tabLst>
                <a:tab pos="457200" algn="l"/>
              </a:tabLst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 algn="just">
              <a:lnSpc>
                <a:spcPct val="90000"/>
              </a:lnSpc>
              <a:buFont typeface="Wingdings 3" charset="2"/>
              <a:buChar char=""/>
              <a:tabLst>
                <a:tab pos="457200" algn="l"/>
              </a:tabLs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Adapter les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caractéristiques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technologiques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la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palme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fonction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du </a:t>
            </a:r>
            <a:r>
              <a:rPr lang="en-US" dirty="0" err="1"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potentiel</a:t>
            </a:r>
            <a:r>
              <a:rPr lang="en-US" dirty="0"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physique </a:t>
            </a:r>
            <a:r>
              <a:rPr lang="en-US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de la </a:t>
            </a:r>
            <a:r>
              <a:rPr lang="en-US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spécialité</a:t>
            </a:r>
            <a:r>
              <a:rPr lang="en-US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du </a:t>
            </a:r>
            <a:r>
              <a:rPr lang="en-US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palm</a:t>
            </a:r>
            <a:r>
              <a:rPr lang="en-US" dirty="0" err="1"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endement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propulsif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force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musculaire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mise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jeu, longueur des leviers, adaptation technique…)</a:t>
            </a:r>
          </a:p>
          <a:p>
            <a:pPr marL="342900" lvl="0" indent="-342900" algn="just">
              <a:lnSpc>
                <a:spcPct val="90000"/>
              </a:lnSpc>
              <a:buFont typeface="Wingdings 3" charset="2"/>
              <a:buChar char=""/>
              <a:tabLst>
                <a:tab pos="457200" algn="l"/>
              </a:tabLst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lnSpc>
                <a:spcPct val="90000"/>
              </a:lnSpc>
              <a:buFont typeface="Wingdings 3" charset="2"/>
              <a:buChar char=""/>
              <a:tabLst>
                <a:tab pos="457200" algn="l"/>
              </a:tabLst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Choisir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voilure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plutôt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q’une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autre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? Est-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critère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mesurable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?</a:t>
            </a:r>
          </a:p>
          <a:p>
            <a:pPr marL="1257300" lvl="2" indent="-342900" algn="just">
              <a:lnSpc>
                <a:spcPct val="90000"/>
              </a:lnSpc>
              <a:buFont typeface="Wingdings 3" charset="2"/>
              <a:buChar char=""/>
              <a:tabLst>
                <a:tab pos="457200" algn="l"/>
              </a:tabLst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Sur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quels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repères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 fonder (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protocole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tests,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échelle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dureté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viabilité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du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choix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reproductibilité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rentabilité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cinétique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…)</a:t>
            </a:r>
          </a:p>
          <a:p>
            <a:pPr lvl="0" algn="just">
              <a:lnSpc>
                <a:spcPct val="90000"/>
              </a:lnSpc>
              <a:buFont typeface="Wingdings 3" charset="2"/>
              <a:buChar char=""/>
              <a:tabLst>
                <a:tab pos="457200" algn="l"/>
              </a:tabLst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90000"/>
              </a:lnSpc>
              <a:buFont typeface="Wingdings 3" charset="2"/>
              <a:buChar char="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8F349B9-F58A-9619-302A-5E59FB48232D}"/>
              </a:ext>
            </a:extLst>
          </p:cNvPr>
          <p:cNvSpPr txBox="1"/>
          <p:nvPr/>
        </p:nvSpPr>
        <p:spPr>
          <a:xfrm>
            <a:off x="8064347" y="6354671"/>
            <a:ext cx="3910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Colloque INSEP / FFESSM – 19/11/22</a:t>
            </a:r>
          </a:p>
        </p:txBody>
      </p:sp>
    </p:spTree>
    <p:extLst>
      <p:ext uri="{BB962C8B-B14F-4D97-AF65-F5344CB8AC3E}">
        <p14:creationId xmlns:p14="http://schemas.microsoft.com/office/powerpoint/2010/main" val="3830357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7B4D9A-9E81-1CAA-5AF0-06E4DA75F4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0164" y="-220336"/>
            <a:ext cx="9199084" cy="2115237"/>
          </a:xfrm>
        </p:spPr>
        <p:txBody>
          <a:bodyPr/>
          <a:lstStyle/>
          <a:p>
            <a:pPr algn="l"/>
            <a:r>
              <a:rPr lang="fr-FR" sz="3600" u="sng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démarche amorcée connecte avec le très haut niveau de performance</a:t>
            </a:r>
            <a:r>
              <a:rPr lang="fr-FR" sz="36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Elle se trouve être </a:t>
            </a:r>
            <a:r>
              <a:rPr lang="fr-FR" sz="3600" u="sng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la croisée de problématiques majeures</a:t>
            </a:r>
            <a:r>
              <a:rPr lang="fr-FR" sz="36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36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36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D6D7675-A237-D874-6B74-FC1B8625AB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6729" y="2230915"/>
            <a:ext cx="9113194" cy="4494882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r-FR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Faire une revue des travaux de recherches menées sur </a:t>
            </a:r>
            <a:r>
              <a:rPr lang="fr-FR" dirty="0"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« technologie » d’une palme </a:t>
            </a:r>
            <a:r>
              <a:rPr lang="fr-FR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(mono, bi).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r-FR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Produire une </a:t>
            </a:r>
            <a:r>
              <a:rPr lang="fr-FR" dirty="0"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fiche technique constructeur </a:t>
            </a:r>
            <a:r>
              <a:rPr lang="fr-FR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spécifique à chaque type de </a:t>
            </a:r>
            <a:r>
              <a:rPr lang="fr-FR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voilure</a:t>
            </a:r>
            <a:r>
              <a:rPr lang="fr-FR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(protocole test de la palme). 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r-FR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Construire un matériel accessible de nage conservant un </a:t>
            </a:r>
            <a:r>
              <a:rPr lang="fr-FR" dirty="0"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haut degré de reproductivité</a:t>
            </a:r>
            <a:r>
              <a:rPr lang="fr-FR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sans perte des qualités mécaniques de la voilure et du chausson.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r-FR" dirty="0"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Adapter les paramètres constructeurs de la palme aux caractéristiques du palmeur </a:t>
            </a:r>
            <a:r>
              <a:rPr lang="fr-FR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(anthropométriques, podologiques, dynamiques, </a:t>
            </a:r>
            <a:r>
              <a:rPr lang="fr-FR" dirty="0" err="1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spécificiités</a:t>
            </a:r>
            <a:r>
              <a:rPr lang="fr-FR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âge, sexe)</a:t>
            </a:r>
          </a:p>
          <a:p>
            <a:pPr marL="1257300" lvl="2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sz="18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Liens mesurables </a:t>
            </a:r>
            <a:r>
              <a:rPr lang="fr-FR" sz="1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(adéquation, fidélisation, évolution des paramétrages…).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Etudier de </a:t>
            </a:r>
            <a:r>
              <a:rPr lang="fr-FR" dirty="0"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nouveaux profils de palmes </a:t>
            </a:r>
            <a:r>
              <a:rPr lang="fr-FR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plus performants alliant différents composants (fibre de verre, fibre Carbonne, qualité du caoutchouc, collage…)</a:t>
            </a:r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2B15422-CE37-D9B8-DA39-9A467D67F93B}"/>
              </a:ext>
            </a:extLst>
          </p:cNvPr>
          <p:cNvSpPr txBox="1"/>
          <p:nvPr/>
        </p:nvSpPr>
        <p:spPr>
          <a:xfrm>
            <a:off x="8064347" y="6354671"/>
            <a:ext cx="3910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Colloque INSEP / FFESSM – 19/11/22</a:t>
            </a:r>
          </a:p>
        </p:txBody>
      </p:sp>
    </p:spTree>
    <p:extLst>
      <p:ext uri="{BB962C8B-B14F-4D97-AF65-F5344CB8AC3E}">
        <p14:creationId xmlns:p14="http://schemas.microsoft.com/office/powerpoint/2010/main" val="1573773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4815A7B4-532E-48C9-AC24-D78ACF333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D40109F4-CE5C-45F4-856E-F3F69C9FD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CBAA4DE-3D7B-460B-AE98-D9F9990C0B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BF1ED3E-4F80-4AF6-A41B-44F53DDE61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23">
              <a:extLst>
                <a:ext uri="{FF2B5EF4-FFF2-40B4-BE49-F238E27FC236}">
                  <a16:creationId xmlns:a16="http://schemas.microsoft.com/office/drawing/2014/main" id="{C0B2D747-3E31-45C5-9A98-A9710A585F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5">
              <a:extLst>
                <a:ext uri="{FF2B5EF4-FFF2-40B4-BE49-F238E27FC236}">
                  <a16:creationId xmlns:a16="http://schemas.microsoft.com/office/drawing/2014/main" id="{A15FD4BA-3020-462D-8BE8-B3A65B8E49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A304284A-7318-4DD5-898C-2F6B23C778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7">
              <a:extLst>
                <a:ext uri="{FF2B5EF4-FFF2-40B4-BE49-F238E27FC236}">
                  <a16:creationId xmlns:a16="http://schemas.microsoft.com/office/drawing/2014/main" id="{9DF48E66-B635-4509-B115-E0987C014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8">
              <a:extLst>
                <a:ext uri="{FF2B5EF4-FFF2-40B4-BE49-F238E27FC236}">
                  <a16:creationId xmlns:a16="http://schemas.microsoft.com/office/drawing/2014/main" id="{E3B96D94-5F5A-4F4C-810C-917BF4D26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9">
              <a:extLst>
                <a:ext uri="{FF2B5EF4-FFF2-40B4-BE49-F238E27FC236}">
                  <a16:creationId xmlns:a16="http://schemas.microsoft.com/office/drawing/2014/main" id="{7F3782D6-BFF8-4389-9D39-A023ADAA9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ECE162D4-FCAE-441B-B5E9-C91DE62124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3841937D-284F-CFFD-CD6F-2B14299B5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9252" y="1333042"/>
            <a:ext cx="5100518" cy="4225887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US" sz="3400" b="1" u="sng" dirty="0">
                <a:solidFill>
                  <a:schemeClr val="accent1">
                    <a:lumMod val="75000"/>
                  </a:schemeClr>
                </a:solidFill>
              </a:rPr>
              <a:t>Axe de recherche</a:t>
            </a:r>
            <a:br>
              <a:rPr lang="en-US" sz="3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400" b="1" u="sng" dirty="0">
                <a:solidFill>
                  <a:schemeClr val="accent1">
                    <a:lumMod val="75000"/>
                  </a:schemeClr>
                </a:solidFill>
              </a:rPr>
              <a:t>Etude des </a:t>
            </a:r>
            <a:r>
              <a:rPr lang="en-US" sz="3400" b="1" u="sng" dirty="0" err="1">
                <a:solidFill>
                  <a:schemeClr val="accent1">
                    <a:lumMod val="75000"/>
                  </a:schemeClr>
                </a:solidFill>
              </a:rPr>
              <a:t>palmes</a:t>
            </a:r>
            <a:r>
              <a:rPr lang="en-US" sz="3400" b="1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en-US" sz="3400" b="1" u="sng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n-US" sz="3400" b="1" u="sng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400" dirty="0">
                <a:solidFill>
                  <a:schemeClr val="accent1">
                    <a:lumMod val="75000"/>
                  </a:schemeClr>
                </a:solidFill>
              </a:rPr>
              <a:t>plus </a:t>
            </a:r>
            <a:r>
              <a:rPr lang="en-US" sz="3400" dirty="0" err="1">
                <a:solidFill>
                  <a:schemeClr val="accent1">
                    <a:lumMod val="75000"/>
                  </a:schemeClr>
                </a:solidFill>
              </a:rPr>
              <a:t>spécifiquement</a:t>
            </a:r>
            <a:r>
              <a:rPr lang="en-US" sz="3400" dirty="0">
                <a:solidFill>
                  <a:schemeClr val="accent1">
                    <a:lumMod val="75000"/>
                  </a:schemeClr>
                </a:solidFill>
              </a:rPr>
              <a:t> de l</a:t>
            </a:r>
            <a:r>
              <a:rPr lang="en-US" sz="3400" u="sng" dirty="0">
                <a:solidFill>
                  <a:schemeClr val="accent1">
                    <a:lumMod val="75000"/>
                  </a:schemeClr>
                </a:solidFill>
              </a:rPr>
              <a:t>a </a:t>
            </a:r>
            <a:r>
              <a:rPr lang="en-US" sz="3400" u="sng" dirty="0" err="1">
                <a:solidFill>
                  <a:schemeClr val="accent1">
                    <a:lumMod val="75000"/>
                  </a:schemeClr>
                </a:solidFill>
              </a:rPr>
              <a:t>monopalme</a:t>
            </a:r>
            <a:br>
              <a:rPr lang="en-US" sz="3400" u="sng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n-US" sz="3400" u="sng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n-US" sz="3400" u="sng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400" u="sng" dirty="0">
                <a:solidFill>
                  <a:srgbClr val="0070C0"/>
                </a:solidFill>
              </a:rPr>
              <a:t>PROJET D’ETUDE</a:t>
            </a:r>
            <a:br>
              <a:rPr lang="en-US" sz="3400" dirty="0"/>
            </a:br>
            <a:endParaRPr lang="en-US" sz="3400" dirty="0"/>
          </a:p>
        </p:txBody>
      </p:sp>
      <p:pic>
        <p:nvPicPr>
          <p:cNvPr id="7" name="Espace réservé du contenu 6" descr="Molécule">
            <a:extLst>
              <a:ext uri="{FF2B5EF4-FFF2-40B4-BE49-F238E27FC236}">
                <a16:creationId xmlns:a16="http://schemas.microsoft.com/office/drawing/2014/main" id="{656057AE-F81E-4029-D5C6-4FD742D194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10759" y="1333042"/>
            <a:ext cx="3890892" cy="3890892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D96E9DBB-B6AF-7C3F-000D-671678E90EF9}"/>
              </a:ext>
            </a:extLst>
          </p:cNvPr>
          <p:cNvSpPr txBox="1"/>
          <p:nvPr/>
        </p:nvSpPr>
        <p:spPr>
          <a:xfrm>
            <a:off x="8064347" y="6354671"/>
            <a:ext cx="3910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Colloque INSEP / FFESSM – 19/11/22</a:t>
            </a:r>
          </a:p>
        </p:txBody>
      </p:sp>
    </p:spTree>
    <p:extLst>
      <p:ext uri="{BB962C8B-B14F-4D97-AF65-F5344CB8AC3E}">
        <p14:creationId xmlns:p14="http://schemas.microsoft.com/office/powerpoint/2010/main" val="2546083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C4FE17-C4F4-BD12-8E2D-3F1CB7FFEC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435" y="0"/>
            <a:ext cx="9061578" cy="670927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partir d’une gamme de monopalmes :</a:t>
            </a:r>
          </a:p>
          <a:p>
            <a:pPr marL="457200" algn="just"/>
            <a:r>
              <a:rPr lang="fr-FR" dirty="0"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Analyser le ou les process de fabrication des palmes </a:t>
            </a:r>
            <a:r>
              <a:rPr lang="fr-FR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actuellement sur le marché : matériau (composition, propriétés et comportement mécanique), forme et design, etc… : chausson ; voilure; assemblage / collage </a:t>
            </a:r>
          </a:p>
          <a:p>
            <a:pPr marL="457200" algn="just"/>
            <a:endParaRPr lang="fr-FR" dirty="0"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algn="just">
              <a:lnSpc>
                <a:spcPct val="107000"/>
              </a:lnSpc>
            </a:pPr>
            <a:r>
              <a:rPr lang="fr-FR" dirty="0"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Rapporter ce process de fabrication aux spécificités des épreuves en piscine </a:t>
            </a:r>
            <a:r>
              <a:rPr lang="fr-FR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SF : sprint / demi-fond / fond ; </a:t>
            </a:r>
            <a:r>
              <a:rPr lang="fr-FR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</a:t>
            </a:r>
            <a:r>
              <a:rPr lang="fr-FR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</a:t>
            </a:r>
            <a:r>
              <a:rPr lang="fr-FR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sprint ; IS : sprint / demi-fond </a:t>
            </a:r>
          </a:p>
          <a:p>
            <a:pPr marL="457200" algn="just">
              <a:lnSpc>
                <a:spcPct val="107000"/>
              </a:lnSpc>
            </a:pPr>
            <a:endParaRPr lang="fr-FR" dirty="0"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algn="just">
              <a:lnSpc>
                <a:spcPct val="107000"/>
              </a:lnSpc>
            </a:pPr>
            <a:r>
              <a:rPr lang="fr-FR" sz="18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Identifier les pistes d’amélioration et d’optimisation dans un objectif de </a:t>
            </a:r>
            <a:r>
              <a:rPr lang="fr-FR" sz="1800" dirty="0">
                <a:solidFill>
                  <a:srgbClr val="0070C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standardisation des process de fabrication </a:t>
            </a:r>
            <a:r>
              <a:rPr lang="fr-FR" sz="18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(reproductibilité, fiabilité, rendement optimal) </a:t>
            </a:r>
            <a:r>
              <a:rPr lang="fr-FR" sz="1800" dirty="0">
                <a:solidFill>
                  <a:schemeClr val="tx1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répondant aux exigences de la haute performance.</a:t>
            </a:r>
          </a:p>
          <a:p>
            <a:pPr marL="457200" algn="just">
              <a:lnSpc>
                <a:spcPct val="107000"/>
              </a:lnSpc>
            </a:pPr>
            <a:endParaRPr lang="fr-FR" sz="1800" dirty="0">
              <a:solidFill>
                <a:schemeClr val="tx1"/>
              </a:solidFill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</a:pPr>
            <a:r>
              <a:rPr lang="fr-FR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Elaborer des protocoles tests </a:t>
            </a:r>
            <a:r>
              <a:rPr lang="fr-FR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pour affiner l’adéquation palmeur / palme. </a:t>
            </a:r>
            <a:r>
              <a:rPr lang="fr-FR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Accompagner les acteurs de la performance (palmeurs, entraîneurs). </a:t>
            </a:r>
          </a:p>
          <a:p>
            <a:pPr marL="457200" algn="just">
              <a:lnSpc>
                <a:spcPct val="107000"/>
              </a:lnSpc>
            </a:pPr>
            <a:endParaRPr lang="fr-FR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fr-FR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Promouvoir la coopération souveraine Franco Française, </a:t>
            </a:r>
            <a:r>
              <a:rPr lang="fr-FR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localiser le « savoir faire ».</a:t>
            </a:r>
          </a:p>
          <a:p>
            <a:pPr algn="just"/>
            <a:endParaRPr lang="fr-FR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5FAD0C9-33B8-7ABE-F8A3-F5F8ABD745D8}"/>
              </a:ext>
            </a:extLst>
          </p:cNvPr>
          <p:cNvSpPr txBox="1"/>
          <p:nvPr/>
        </p:nvSpPr>
        <p:spPr>
          <a:xfrm>
            <a:off x="8064347" y="6354671"/>
            <a:ext cx="3910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Colloque INSEP / FFESSM – 19/11/22</a:t>
            </a:r>
          </a:p>
        </p:txBody>
      </p:sp>
    </p:spTree>
    <p:extLst>
      <p:ext uri="{BB962C8B-B14F-4D97-AF65-F5344CB8AC3E}">
        <p14:creationId xmlns:p14="http://schemas.microsoft.com/office/powerpoint/2010/main" val="1893246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444789-D790-446F-90AC-144CAE70F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u="sng" dirty="0">
                <a:solidFill>
                  <a:srgbClr val="00B0F0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Renseigner un bilan d’expertise </a:t>
            </a:r>
            <a:b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AD5BBB-5436-EC89-D4BF-1345AC437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604" y="2071173"/>
            <a:ext cx="9325982" cy="5455798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"/>
              <a:tabLst>
                <a:tab pos="540385" algn="l"/>
              </a:tabLst>
            </a:pPr>
            <a:r>
              <a:rPr lang="fr-FR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Faire une </a:t>
            </a:r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étude d</a:t>
            </a:r>
            <a:r>
              <a:rPr lang="fr-FR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 </a:t>
            </a:r>
            <a:r>
              <a:rPr lang="fr-FR" dirty="0"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types d’analyses possibles </a:t>
            </a:r>
            <a:r>
              <a:rPr lang="fr-FR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répertorier l’ensemble des </a:t>
            </a:r>
            <a:r>
              <a:rPr lang="fr-FR" dirty="0"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paramètres mesurables</a:t>
            </a:r>
            <a:r>
              <a:rPr lang="fr-FR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"/>
              <a:tabLst>
                <a:tab pos="540385" algn="l"/>
              </a:tabLst>
            </a:pPr>
            <a:r>
              <a:rPr lang="fr-FR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Comparer les </a:t>
            </a:r>
            <a:r>
              <a:rPr lang="fr-FR" dirty="0"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mesures enregistrées </a:t>
            </a:r>
            <a:r>
              <a:rPr lang="fr-FR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le </a:t>
            </a:r>
            <a:r>
              <a:rPr lang="fr-FR" dirty="0"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 de fabrication de la palme</a:t>
            </a:r>
            <a:r>
              <a:rPr lang="fr-FR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"/>
              <a:tabLst>
                <a:tab pos="540385" algn="l"/>
              </a:tabLst>
            </a:pPr>
            <a:r>
              <a:rPr lang="fr-FR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Identifier les </a:t>
            </a:r>
            <a:r>
              <a:rPr lang="fr-FR" dirty="0"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paramètres discriminants </a:t>
            </a:r>
            <a:r>
              <a:rPr lang="fr-FR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d’un type de monopalme (poids, dimensions, dureté, spécificité et distance de nage)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  <a:tabLst>
                <a:tab pos="540385" algn="l"/>
              </a:tabLst>
            </a:pPr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Optimiser différents </a:t>
            </a:r>
            <a:r>
              <a:rPr lang="fr-FR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profils de monopalmes aptes à produire de la haute performance</a:t>
            </a:r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  <a:tabLst>
                <a:tab pos="540385" algn="l"/>
              </a:tabLst>
            </a:pPr>
            <a:r>
              <a:rPr lang="fr-FR" dirty="0"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Interpréter ces données </a:t>
            </a:r>
            <a:r>
              <a:rPr lang="fr-FR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(mécaniques, cinétiques, technologiques) </a:t>
            </a:r>
            <a:r>
              <a:rPr lang="fr-FR" dirty="0"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fonction du profil du palmeur.</a:t>
            </a:r>
          </a:p>
          <a:p>
            <a:pPr algn="just"/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Réfléchir à de </a:t>
            </a:r>
            <a:r>
              <a:rPr lang="fr-FR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nouvelles gammes de palmes </a:t>
            </a:r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(grand public, milieu de pratique…)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499B8D9-1474-BF4F-419E-69AB80E00A6B}"/>
              </a:ext>
            </a:extLst>
          </p:cNvPr>
          <p:cNvSpPr txBox="1"/>
          <p:nvPr/>
        </p:nvSpPr>
        <p:spPr>
          <a:xfrm>
            <a:off x="8064347" y="6354671"/>
            <a:ext cx="3910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Colloque INSEP / FFESSM – 19/11/22</a:t>
            </a:r>
          </a:p>
        </p:txBody>
      </p:sp>
    </p:spTree>
    <p:extLst>
      <p:ext uri="{BB962C8B-B14F-4D97-AF65-F5344CB8AC3E}">
        <p14:creationId xmlns:p14="http://schemas.microsoft.com/office/powerpoint/2010/main" val="3013176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444789-D790-446F-90AC-144CAE70F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>
                <a:solidFill>
                  <a:srgbClr val="00B0F0"/>
                </a:solidFill>
                <a:latin typeface="Tahoma"/>
                <a:ea typeface="Calibri"/>
                <a:cs typeface="Times New Roman"/>
              </a:rPr>
              <a:t>Proposition d'analyse structurelle et dynamique d'une monopalme</a:t>
            </a:r>
            <a:b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499B8D9-1474-BF4F-419E-69AB80E00A6B}"/>
              </a:ext>
            </a:extLst>
          </p:cNvPr>
          <p:cNvSpPr txBox="1"/>
          <p:nvPr/>
        </p:nvSpPr>
        <p:spPr>
          <a:xfrm>
            <a:off x="8064347" y="6354671"/>
            <a:ext cx="3910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Colloque INSEP / FFESSM – 19/11/22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0C0FBA72-7878-D091-911F-F67E668348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717" y="1844031"/>
            <a:ext cx="7609304" cy="2929308"/>
          </a:xfrm>
          <a:prstGeom prst="rect">
            <a:avLst/>
          </a:prstGeom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9CD13A61-7207-7191-682F-086B928BFC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768" y="5830537"/>
            <a:ext cx="3491831" cy="102555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F7B925F-FCA4-3577-0505-ACADBB48CCF6}"/>
              </a:ext>
            </a:extLst>
          </p:cNvPr>
          <p:cNvSpPr txBox="1"/>
          <p:nvPr/>
        </p:nvSpPr>
        <p:spPr>
          <a:xfrm>
            <a:off x="287421" y="4772526"/>
            <a:ext cx="7974262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b="1" dirty="0">
                <a:ea typeface="+mn-lt"/>
                <a:cs typeface="+mn-lt"/>
              </a:rPr>
              <a:t>2 options</a:t>
            </a:r>
          </a:p>
          <a:p>
            <a:pPr marL="285750" indent="-285750">
              <a:buFont typeface="Arial"/>
              <a:buChar char="•"/>
            </a:pPr>
            <a:r>
              <a:rPr lang="en-US" b="1" dirty="0" err="1">
                <a:ea typeface="+mn-lt"/>
                <a:cs typeface="+mn-lt"/>
              </a:rPr>
              <a:t>Accompagnement</a:t>
            </a:r>
            <a:r>
              <a:rPr lang="en-US" b="1" dirty="0">
                <a:ea typeface="+mn-lt"/>
                <a:cs typeface="+mn-lt"/>
              </a:rPr>
              <a:t> avec co-</a:t>
            </a:r>
            <a:r>
              <a:rPr lang="en-US" b="1" dirty="0" err="1">
                <a:ea typeface="+mn-lt"/>
                <a:cs typeface="+mn-lt"/>
              </a:rPr>
              <a:t>analyse</a:t>
            </a:r>
            <a:r>
              <a:rPr lang="en-US" b="1" dirty="0">
                <a:ea typeface="+mn-lt"/>
                <a:cs typeface="+mn-lt"/>
              </a:rPr>
              <a:t> sportive et </a:t>
            </a:r>
            <a:r>
              <a:rPr lang="en-US" b="1" dirty="0" err="1">
                <a:ea typeface="+mn-lt"/>
                <a:cs typeface="+mn-lt"/>
              </a:rPr>
              <a:t>scientifique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/>
          </a:p>
          <a:p>
            <a:pPr marL="285750" indent="-285750">
              <a:buFont typeface="Arial"/>
              <a:buChar char="•"/>
            </a:pPr>
            <a:r>
              <a:rPr lang="en-US" b="1" dirty="0" err="1">
                <a:ea typeface="+mn-lt"/>
                <a:cs typeface="+mn-lt"/>
              </a:rPr>
              <a:t>Accompagnement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centrée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caractérisation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522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444789-D790-446F-90AC-144CAE70F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u="sng" dirty="0">
                <a:solidFill>
                  <a:srgbClr val="00B0F0"/>
                </a:solidFill>
                <a:latin typeface="Tahoma"/>
                <a:ea typeface="Calibri"/>
                <a:cs typeface="Times New Roman"/>
              </a:rPr>
              <a:t>Besoins techniques </a:t>
            </a:r>
            <a:b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499B8D9-1474-BF4F-419E-69AB80E00A6B}"/>
              </a:ext>
            </a:extLst>
          </p:cNvPr>
          <p:cNvSpPr txBox="1"/>
          <p:nvPr/>
        </p:nvSpPr>
        <p:spPr>
          <a:xfrm>
            <a:off x="8064347" y="6354671"/>
            <a:ext cx="3910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Colloque INSEP / FFESSM – 19/11/22</a:t>
            </a:r>
          </a:p>
        </p:txBody>
      </p:sp>
      <p:pic>
        <p:nvPicPr>
          <p:cNvPr id="10" name="Picture 10">
            <a:extLst>
              <a:ext uri="{FF2B5EF4-FFF2-40B4-BE49-F238E27FC236}">
                <a16:creationId xmlns:a16="http://schemas.microsoft.com/office/drawing/2014/main" id="{3BB8B865-53BC-39F8-BFF1-8ABDC1D4A1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1713456"/>
            <a:ext cx="11524352" cy="3932829"/>
          </a:xfrm>
        </p:spPr>
      </p:pic>
      <p:pic>
        <p:nvPicPr>
          <p:cNvPr id="12" name="Picture 8">
            <a:extLst>
              <a:ext uri="{FF2B5EF4-FFF2-40B4-BE49-F238E27FC236}">
                <a16:creationId xmlns:a16="http://schemas.microsoft.com/office/drawing/2014/main" id="{6289EFDF-B29C-F692-A762-074B7B4006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084" y="5830537"/>
            <a:ext cx="3010568" cy="891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952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444789-D790-446F-90AC-144CAE70F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u="sng" dirty="0">
                <a:solidFill>
                  <a:srgbClr val="00B0F0"/>
                </a:solidFill>
                <a:latin typeface="Tahoma"/>
                <a:ea typeface="Calibri"/>
                <a:cs typeface="Times New Roman"/>
              </a:rPr>
              <a:t>Besoins techniques </a:t>
            </a:r>
            <a:b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499B8D9-1474-BF4F-419E-69AB80E00A6B}"/>
              </a:ext>
            </a:extLst>
          </p:cNvPr>
          <p:cNvSpPr txBox="1"/>
          <p:nvPr/>
        </p:nvSpPr>
        <p:spPr>
          <a:xfrm>
            <a:off x="8064347" y="6354671"/>
            <a:ext cx="3910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Colloque INSEP / FFESSM – 19/11/22</a:t>
            </a: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F3F7BC95-6974-54F9-87AD-4D7AF2657B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6703" y="1441006"/>
            <a:ext cx="11764983" cy="4357412"/>
          </a:xfrm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71CEBDEF-8C2A-CB2B-CDE0-FF2BB2BD8F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557" y="5803800"/>
            <a:ext cx="3010568" cy="891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83923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659</Words>
  <Application>Microsoft Office PowerPoint</Application>
  <PresentationFormat>Grand écran</PresentationFormat>
  <Paragraphs>53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8" baseType="lpstr">
      <vt:lpstr>Arial</vt:lpstr>
      <vt:lpstr>Calibri</vt:lpstr>
      <vt:lpstr>Symbol</vt:lpstr>
      <vt:lpstr>Tahoma</vt:lpstr>
      <vt:lpstr>Trebuchet MS</vt:lpstr>
      <vt:lpstr>Wingdings</vt:lpstr>
      <vt:lpstr>Wingdings 3</vt:lpstr>
      <vt:lpstr>Facette</vt:lpstr>
      <vt:lpstr>Présentation PowerPoint</vt:lpstr>
      <vt:lpstr>Des questions techniques sans réponses. L’inconfort des palmeurs et des entraîneurs demeurent …</vt:lpstr>
      <vt:lpstr>La démarche amorcée connecte avec le très haut niveau de performance. Elle se trouve être à la croisée de problématiques majeures  :</vt:lpstr>
      <vt:lpstr>Axe de recherche Etude des palmes   plus spécifiquement de la monopalme   PROJET D’ETUDE </vt:lpstr>
      <vt:lpstr>Présentation PowerPoint</vt:lpstr>
      <vt:lpstr>Renseigner un bilan d’expertise  </vt:lpstr>
      <vt:lpstr>Proposition d'analyse structurelle et dynamique d'une monopalme </vt:lpstr>
      <vt:lpstr>Besoins techniques  </vt:lpstr>
      <vt:lpstr>Besoins techniques  </vt:lpstr>
      <vt:lpstr>Autre piste : accompagnement pour une éco-palme innovante de fabrication française 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Jacques Macé</dc:creator>
  <cp:lastModifiedBy>Jacques Macé</cp:lastModifiedBy>
  <cp:revision>102</cp:revision>
  <cp:lastPrinted>2022-11-16T11:55:11Z</cp:lastPrinted>
  <dcterms:created xsi:type="dcterms:W3CDTF">2022-11-14T21:15:43Z</dcterms:created>
  <dcterms:modified xsi:type="dcterms:W3CDTF">2022-11-19T10:46:26Z</dcterms:modified>
</cp:coreProperties>
</file>